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81" r:id="rId3"/>
    <p:sldId id="257" r:id="rId4"/>
    <p:sldId id="259" r:id="rId5"/>
    <p:sldId id="260" r:id="rId6"/>
    <p:sldId id="262" r:id="rId7"/>
    <p:sldId id="265" r:id="rId8"/>
    <p:sldId id="280" r:id="rId9"/>
    <p:sldId id="266" r:id="rId10"/>
    <p:sldId id="267" r:id="rId11"/>
    <p:sldId id="275" r:id="rId12"/>
    <p:sldId id="276" r:id="rId13"/>
    <p:sldId id="277" r:id="rId14"/>
    <p:sldId id="278" r:id="rId15"/>
    <p:sldId id="264" r:id="rId16"/>
    <p:sldId id="274" r:id="rId17"/>
    <p:sldId id="279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4666-0807-47EB-A2B5-9CFD9A3EA55A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572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4666-0807-47EB-A2B5-9CFD9A3EA55A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861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4666-0807-47EB-A2B5-9CFD9A3EA55A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4931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4666-0807-47EB-A2B5-9CFD9A3EA55A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260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4666-0807-47EB-A2B5-9CFD9A3EA55A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019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4666-0807-47EB-A2B5-9CFD9A3EA55A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0881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4666-0807-47EB-A2B5-9CFD9A3EA55A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1066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4666-0807-47EB-A2B5-9CFD9A3EA55A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433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4666-0807-47EB-A2B5-9CFD9A3EA55A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338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4666-0807-47EB-A2B5-9CFD9A3EA55A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164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4666-0807-47EB-A2B5-9CFD9A3EA55A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38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D4666-0807-47EB-A2B5-9CFD9A3EA55A}" type="datetimeFigureOut">
              <a:rPr lang="ru-RU" smtClean="0"/>
              <a:t>12.12.2020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588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99592" y="260648"/>
            <a:ext cx="7344816" cy="1872207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Анализ сетевой топологии социальных сетей, извлеченных из литературы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83568" y="3140969"/>
            <a:ext cx="5472608" cy="2534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Выполнил</a:t>
            </a:r>
            <a:r>
              <a:rPr lang="ru-RU" dirty="0"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: ученик 10 класса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Островский Виталий Дмитриевич</a:t>
            </a:r>
            <a:endParaRPr lang="en-US" b="1" dirty="0"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endParaRPr lang="ru-RU" b="1" dirty="0"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Руководитель: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err="1"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Мизь</a:t>
            </a:r>
            <a:r>
              <a:rPr lang="ru-RU" b="1" dirty="0"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Лариса Владимировна</a:t>
            </a:r>
            <a:endParaRPr lang="ru-RU" sz="1400" b="1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учитель математики</a:t>
            </a:r>
            <a:endParaRPr lang="ru-RU" sz="1400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6" name="Picture 9" descr="A close up of a map&#10;&#10;Description automatically generated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" t="4770" r="4159" b="3642"/>
          <a:stretch/>
        </p:blipFill>
        <p:spPr bwMode="auto">
          <a:xfrm>
            <a:off x="6372200" y="3170107"/>
            <a:ext cx="2463165" cy="23234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04743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1184176"/>
          </a:xfrm>
        </p:spPr>
        <p:txBody>
          <a:bodyPr>
            <a:normAutofit fontScale="90000"/>
          </a:bodyPr>
          <a:lstStyle/>
          <a:p>
            <a:pPr lvl="0"/>
            <a:r>
              <a:rPr lang="ru-RU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Взвешенная</a:t>
            </a:r>
            <a:r>
              <a:rPr lang="ru-RU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степень</a:t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 descr="A screenshot of a cell phone&#10;&#10;Description automatically generated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8" y="1484784"/>
            <a:ext cx="3888963" cy="4176464"/>
          </a:xfrm>
          <a:prstGeom prst="rect">
            <a:avLst/>
          </a:prstGeom>
        </p:spPr>
      </p:pic>
      <p:pic>
        <p:nvPicPr>
          <p:cNvPr id="5" name="Picture 9" descr="A close up of a map&#10;&#10;Description automatically generated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" t="4770" r="4159" b="3642"/>
          <a:stretch/>
        </p:blipFill>
        <p:spPr bwMode="auto">
          <a:xfrm>
            <a:off x="5004048" y="1412776"/>
            <a:ext cx="3600400" cy="432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23528" y="5731283"/>
            <a:ext cx="8424936" cy="87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Слева: распределение взвешенной вершины графа.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Справа: визуализация взвешенной вершины графа.</a:t>
            </a:r>
            <a:endParaRPr lang="ru-RU" sz="1400" b="1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38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286000" y="26064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Диаметр</a:t>
            </a:r>
            <a:br>
              <a:rPr lang="ru-RU" sz="2800" dirty="0">
                <a:solidFill>
                  <a:srgbClr val="8CADAE">
                    <a:shade val="75000"/>
                  </a:srgb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18" descr="A picture containing water&#10;&#10;Description automatically generated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0728"/>
            <a:ext cx="8784975" cy="513333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23528" y="5805264"/>
            <a:ext cx="8136904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Двумерная проекция графа литературного произведения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«Игра Престолов»</a:t>
            </a:r>
            <a:endParaRPr lang="ru-RU" sz="1400" b="1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874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63688" y="400243"/>
            <a:ext cx="63708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Aft>
                <a:spcPts val="0"/>
              </a:spcAft>
            </a:pP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Степень посредничества </a:t>
            </a:r>
          </a:p>
          <a:p>
            <a:pPr algn="ctr" fontAlgn="base">
              <a:spcAft>
                <a:spcPts val="0"/>
              </a:spcAft>
            </a:pP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(мера центральности графа)</a:t>
            </a:r>
            <a:endParaRPr lang="ru-RU" sz="2400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5" name="Picture 11" descr="A screenshot of a cell phone&#10;&#10;Description automatically generated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62" y="1628800"/>
            <a:ext cx="3888432" cy="4392488"/>
          </a:xfrm>
          <a:prstGeom prst="rect">
            <a:avLst/>
          </a:prstGeom>
        </p:spPr>
      </p:pic>
      <p:pic>
        <p:nvPicPr>
          <p:cNvPr id="6" name="Picture 12" descr="A close up of a map&#10;&#10;Description automatically generated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" t="7883" r="5505" b="4994"/>
          <a:stretch/>
        </p:blipFill>
        <p:spPr bwMode="auto">
          <a:xfrm>
            <a:off x="4716016" y="1628800"/>
            <a:ext cx="3816424" cy="43924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07504" y="5805264"/>
            <a:ext cx="8568952" cy="87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Слева: распределение меры центрального графа.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Справа: визуализация степени посредничества.</a:t>
            </a:r>
            <a:endParaRPr lang="ru-RU" sz="1400" b="1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76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11560" y="260648"/>
            <a:ext cx="7992888" cy="11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ts val="0"/>
              </a:spcAft>
            </a:pPr>
            <a:r>
              <a:rPr lang="ru-RU" sz="2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Степень связывания</a:t>
            </a:r>
          </a:p>
          <a:p>
            <a:pPr algn="ctr" fontAlgn="base">
              <a:lnSpc>
                <a:spcPct val="150000"/>
              </a:lnSpc>
              <a:spcAft>
                <a:spcPts val="0"/>
              </a:spcAft>
            </a:pPr>
            <a:r>
              <a:rPr lang="ru-RU" sz="2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(вершины, которые находятся между сообществами)</a:t>
            </a:r>
            <a:endParaRPr lang="ru-RU" sz="2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5" name="Picture 13" descr="A screenshot of a cell phone&#10;&#10;Description automatically generated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3672408" cy="3816424"/>
          </a:xfrm>
          <a:prstGeom prst="rect">
            <a:avLst/>
          </a:prstGeom>
        </p:spPr>
      </p:pic>
      <p:pic>
        <p:nvPicPr>
          <p:cNvPr id="6" name="Picture 1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424"/>
          <a:stretch/>
        </p:blipFill>
        <p:spPr bwMode="auto">
          <a:xfrm>
            <a:off x="4716016" y="1772816"/>
            <a:ext cx="3600400" cy="37444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611560" y="5517232"/>
            <a:ext cx="7704856" cy="87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lang="ru-RU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Слева: распределение степени связывания графа. Справа: визуализация степени связывания графа</a:t>
            </a:r>
            <a:endParaRPr lang="ru-RU" sz="1400" b="1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500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87624" y="404664"/>
            <a:ext cx="7488832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ts val="0"/>
              </a:spcAft>
            </a:pPr>
            <a:r>
              <a:rPr lang="ru-RU" sz="28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PageRank</a:t>
            </a:r>
            <a:r>
              <a:rPr lang="ru-RU" sz="28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(степень важности вершины)</a:t>
            </a:r>
            <a:endParaRPr lang="ru-RU" sz="2800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5" name="Picture 15" descr="A screenshot of a cell phone&#10;&#10;Description automatically generated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72816"/>
            <a:ext cx="3600400" cy="3816424"/>
          </a:xfrm>
          <a:prstGeom prst="rect">
            <a:avLst/>
          </a:prstGeom>
        </p:spPr>
      </p:pic>
      <p:pic>
        <p:nvPicPr>
          <p:cNvPr id="6" name="Picture 16" descr="A close up of a map&#10;&#10;Description automatically generated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0"/>
          <a:stretch/>
        </p:blipFill>
        <p:spPr bwMode="auto">
          <a:xfrm>
            <a:off x="4932040" y="1807636"/>
            <a:ext cx="3312368" cy="37816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79512" y="5795838"/>
            <a:ext cx="8748464" cy="87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Слева: распределение степени важности вершины.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Справа: визуализации степени важности вершины.</a:t>
            </a:r>
            <a:endParaRPr lang="ru-RU" sz="1400" b="1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276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ru-R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Тесно-связанные сообщества</a:t>
            </a:r>
            <a:endParaRPr lang="ru-RU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8" descr="A screenshot of a video game&#10;&#10;Description automatically generated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4" r="1704" b="2830"/>
          <a:stretch/>
        </p:blipFill>
        <p:spPr bwMode="auto">
          <a:xfrm>
            <a:off x="827584" y="1412776"/>
            <a:ext cx="7305216" cy="51640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92520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457200">
              <a:buNone/>
            </a:pPr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В этой работе  предпринята попытка провести  сетевой анализ, который социологи проводят в своих ежедневных исследованиях. 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>
              <a:buNone/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Исходя из полученных результатов </a:t>
            </a:r>
            <a:r>
              <a:rPr lang="ru-RU" sz="2800" dirty="0" err="1">
                <a:latin typeface="Arial" panose="020B0604020202020204" pitchFamily="34" charset="0"/>
                <a:cs typeface="Arial" panose="020B0604020202020204" pitchFamily="34" charset="0"/>
              </a:rPr>
              <a:t>видно,что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данный алгоритм применим к любым литературным произведениям. </a:t>
            </a:r>
          </a:p>
          <a:p>
            <a:pPr marL="0" indent="457200">
              <a:buNone/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Такой способ анализа оказался быстрым и эффективным, а так же обладающим достаточным потенциалом для последующего развития</a:t>
            </a:r>
          </a:p>
        </p:txBody>
      </p:sp>
    </p:spTree>
    <p:extLst>
      <p:ext uri="{BB962C8B-B14F-4D97-AF65-F5344CB8AC3E}">
        <p14:creationId xmlns:p14="http://schemas.microsoft.com/office/powerpoint/2010/main" val="420393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1230" y="1600200"/>
            <a:ext cx="724154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501352"/>
            <a:ext cx="7272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внимание.</a:t>
            </a:r>
          </a:p>
        </p:txBody>
      </p:sp>
    </p:spTree>
    <p:extLst>
      <p:ext uri="{BB962C8B-B14F-4D97-AF65-F5344CB8AC3E}">
        <p14:creationId xmlns:p14="http://schemas.microsoft.com/office/powerpoint/2010/main" val="225243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5536" y="1412776"/>
            <a:ext cx="828092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Актуальность: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В мире, где социальные сети становятся все более важной частью науки, возникает вопрос, можно ли применить новое понимание социальных реалий и связанные с ним технологии анализа данных к нашему культурному прошлому и настоящему. В частности, к популярной художественной культуре.</a:t>
            </a:r>
            <a:endParaRPr lang="ru-RU" sz="140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83568" y="260648"/>
            <a:ext cx="78488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prstClr val="black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Анализ сетевой топологии социальных сетей, извлеченных из литературы</a:t>
            </a:r>
            <a:endParaRPr lang="ru-RU" sz="2800" dirty="0"/>
          </a:p>
        </p:txBody>
      </p:sp>
      <p:sp>
        <p:nvSpPr>
          <p:cNvPr id="6" name="AutoShape 2" descr="Картинки по запросу социальные сети"/>
          <p:cNvSpPr>
            <a:spLocks noChangeAspect="1" noChangeArrowheads="1"/>
          </p:cNvSpPr>
          <p:nvPr/>
        </p:nvSpPr>
        <p:spPr bwMode="auto">
          <a:xfrm>
            <a:off x="155575" y="-1241425"/>
            <a:ext cx="42862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501008"/>
            <a:ext cx="5328592" cy="3237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277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968152"/>
          </a:xfrm>
        </p:spPr>
        <p:txBody>
          <a:bodyPr>
            <a:normAutofit fontScale="90000"/>
          </a:bodyPr>
          <a:lstStyle/>
          <a:p>
            <a:b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600" b="1" dirty="0">
                <a:latin typeface="Arial" panose="020B0604020202020204" pitchFamily="34" charset="0"/>
                <a:cs typeface="Arial" panose="020B0604020202020204" pitchFamily="34" charset="0"/>
              </a:rPr>
              <a:t>Анализ сетевой топологии социальных сетей, извлеченных из литературы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556792"/>
            <a:ext cx="8503920" cy="4572000"/>
          </a:xfrm>
        </p:spPr>
        <p:txBody>
          <a:bodyPr>
            <a:normAutofit fontScale="77500" lnSpcReduction="20000"/>
          </a:bodyPr>
          <a:lstStyle/>
          <a:p>
            <a:pPr indent="-288000" algn="just">
              <a:lnSpc>
                <a:spcPct val="120000"/>
              </a:lnSpc>
              <a:spcAft>
                <a:spcPts val="0"/>
              </a:spcAft>
            </a:pPr>
            <a:r>
              <a:rPr lang="ru-RU" sz="28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Целью работы </a:t>
            </a:r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является анализ сюжета романа и его популярности с точки зрения развития социальной сети его персонажей. Анализ основан на использовании различных алгоритмов визуализации и метрик социальных сетей. Представленный метод анализа литературного произведения будет использован для обнаружения неочевидных шаблонов взаимодействия персонажей в литературных произведениях.</a:t>
            </a:r>
            <a:endParaRPr lang="ru-RU" sz="200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indent="-288000" algn="just">
              <a:lnSpc>
                <a:spcPct val="120000"/>
              </a:lnSpc>
            </a:pP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Методы исследования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использованы разные алгоритмы визуализации социальных сетей и  их анализ для нахождения неочевидных шаблонов взаимодействия персонажей в литературных произведениях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6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Теория графов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раздел дискретной математики, изучающий свойства графов. В общем смысле граф представляется как множество </a:t>
            </a:r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вершин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соединённых </a:t>
            </a:r>
            <a:r>
              <a:rPr lang="ru-RU" sz="2000" i="1" dirty="0">
                <a:latin typeface="Arial" panose="020B0604020202020204" pitchFamily="34" charset="0"/>
                <a:cs typeface="Arial" panose="020B0604020202020204" pitchFamily="34" charset="0"/>
              </a:rPr>
              <a:t>рёбрами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Вершина графа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единица (зачастую точка), образующая графы.</a:t>
            </a: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Ребро графа –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отрезок, соединяющий вершины графа. </a:t>
            </a:r>
          </a:p>
          <a:p>
            <a:endParaRPr lang="ru-RU" dirty="0"/>
          </a:p>
        </p:txBody>
      </p:sp>
      <p:pic>
        <p:nvPicPr>
          <p:cNvPr id="1028" name="Picture 4" descr="Картинки по запросу теория графов картинк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797152"/>
            <a:ext cx="2156160" cy="191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67544" y="116632"/>
            <a:ext cx="79928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prstClr val="black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Анализ сетевой топологии социальных сетей, извлеченных из литературы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7765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1870958"/>
            <a:ext cx="8280920" cy="415033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ru-RU" sz="28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Социальная сеть в литературе </a:t>
            </a:r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– это схема диалоговых связей персонажей, изображенная графом, в котором вершины – персонажи, а ребра – связи между ними.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 Персонаж</a:t>
            </a: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: человек, который участвует в истории.</a:t>
            </a:r>
            <a:endParaRPr lang="ru-RU" sz="180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 Говорящий: </a:t>
            </a: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персонаж, который говорит с другими персонажами.</a:t>
            </a:r>
            <a:endParaRPr lang="ru-RU" sz="180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 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Аудитория:</a:t>
            </a: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персонажи, которые слушают говорящего</a:t>
            </a:r>
            <a:endParaRPr lang="ru-RU" sz="180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76200"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Диалог:</a:t>
            </a: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строка текста в романе, обозначенная двойными кавычками, чтобы указать, что кто-то говорит.</a:t>
            </a:r>
            <a:endParaRPr lang="ru-RU" sz="180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647700"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Разговор:</a:t>
            </a: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последовательность диалогов, представляющих беседу между двумя или более персонажами.</a:t>
            </a:r>
            <a:endParaRPr lang="ru-RU" sz="1800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39552" y="116632"/>
            <a:ext cx="81369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prstClr val="black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Анализ сетевой топологии социальных сетей, извлеченных из литературы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2279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754326"/>
            <a:ext cx="8229600" cy="4525963"/>
          </a:xfrm>
        </p:spPr>
        <p:txBody>
          <a:bodyPr/>
          <a:lstStyle/>
          <a:p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Извлечение социальных сетей из литературы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4" t="9357" r="11865" b="21435"/>
          <a:stretch/>
        </p:blipFill>
        <p:spPr bwMode="auto">
          <a:xfrm>
            <a:off x="251520" y="2348880"/>
            <a:ext cx="8161020" cy="376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763688" y="5768821"/>
            <a:ext cx="56886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Схематическое изображение одного взаимодействия между персонажами.</a:t>
            </a:r>
            <a:endParaRPr lang="ru-RU" sz="1400" b="1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79512" y="0"/>
            <a:ext cx="8712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prstClr val="black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Анализ сетевой топологии социальных сетей, извлеченных из литературы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7245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Визуализация</a:t>
            </a:r>
            <a:endParaRPr lang="ru-RU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800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Гефи</a:t>
            </a:r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(</a:t>
            </a:r>
            <a:r>
              <a:rPr lang="ru-RU" sz="2800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Gephi</a:t>
            </a:r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), программное средство для визуализации, в котором реализованы алгоритмы расчёта характеристик вершин графа, а так же алгоритмы, позволяющие наглядно изобразить граф в двумерном пространстве.</a:t>
            </a:r>
            <a:endParaRPr lang="ru-RU" sz="200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алгоритм оптимальной упаковки окружностей внутри окружности заданного размера (</a:t>
            </a:r>
            <a:r>
              <a:rPr lang="ru-RU" sz="2800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Circle</a:t>
            </a:r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</a:t>
            </a:r>
            <a:r>
              <a:rPr lang="ru-RU" sz="2800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Pack</a:t>
            </a:r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</a:t>
            </a:r>
            <a:r>
              <a:rPr lang="ru-RU" sz="2800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Layout</a:t>
            </a:r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).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255" y="188640"/>
            <a:ext cx="1929463" cy="144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6600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99592" y="188640"/>
            <a:ext cx="7488832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АНАЛИЗ СОЦИАЛЬНОЙ СЕТИ ПЕРСОНАЖЕЙ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« ИГРЫ ПРЕСТОЛОВ»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НА ОСНОВЕ МЕТРИК</a:t>
            </a:r>
            <a:endParaRPr lang="ru-RU" sz="1600" b="1" dirty="0">
              <a:effectLst/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</p:txBody>
      </p:sp>
      <p:pic>
        <p:nvPicPr>
          <p:cNvPr id="5122" name="Picture 2" descr="Картинки по запросу игра престоло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1628800"/>
            <a:ext cx="8280920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21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824136"/>
          </a:xfrm>
        </p:spPr>
        <p:txBody>
          <a:bodyPr>
            <a:noAutofit/>
          </a:bodyPr>
          <a:lstStyle/>
          <a:p>
            <a:pPr fontAlgn="base">
              <a:lnSpc>
                <a:spcPct val="150000"/>
              </a:lnSpc>
              <a:spcAft>
                <a:spcPts val="0"/>
              </a:spcAft>
            </a:pPr>
            <a:r>
              <a:rPr lang="ru-RU" sz="40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Степень</a:t>
            </a:r>
            <a:endParaRPr lang="ru-RU" sz="3200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5" name="Picture 8" descr="A screenshot of a video game&#10;&#10;Description automatically generated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4" r="1704" b="2830"/>
          <a:stretch/>
        </p:blipFill>
        <p:spPr bwMode="auto">
          <a:xfrm>
            <a:off x="4860032" y="1556792"/>
            <a:ext cx="3888432" cy="38884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7" descr="A screenshot of a cell phone&#10;&#10;Description automatically generated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56792"/>
            <a:ext cx="3744416" cy="388843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67544" y="5445224"/>
            <a:ext cx="8676456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Слева: распределение степени вершины графа.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Справа: визуализация</a:t>
            </a:r>
            <a:r>
              <a:rPr lang="ru-RU" sz="1400" b="1" dirty="0"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вершины графа</a:t>
            </a:r>
            <a:endParaRPr lang="ru-RU" sz="1400" b="1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1401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</TotalTime>
  <Words>549</Words>
  <Application>Microsoft Macintosh PowerPoint</Application>
  <PresentationFormat>On-screen Show (4:3)</PresentationFormat>
  <Paragraphs>58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Times New Roman</vt:lpstr>
      <vt:lpstr>Тема Office</vt:lpstr>
      <vt:lpstr>Анализ сетевой топологии социальных сетей, извлеченных из литературы</vt:lpstr>
      <vt:lpstr>PowerPoint Presentation</vt:lpstr>
      <vt:lpstr> Анализ сетевой топологии социальных сетей, извлеченных из литературы</vt:lpstr>
      <vt:lpstr>PowerPoint Presentation</vt:lpstr>
      <vt:lpstr>PowerPoint Presentation</vt:lpstr>
      <vt:lpstr>PowerPoint Presentation</vt:lpstr>
      <vt:lpstr>Визуализация</vt:lpstr>
      <vt:lpstr>PowerPoint Presentation</vt:lpstr>
      <vt:lpstr>Степень</vt:lpstr>
      <vt:lpstr>Взвешенная степень </vt:lpstr>
      <vt:lpstr>PowerPoint Presentation</vt:lpstr>
      <vt:lpstr>PowerPoint Presentation</vt:lpstr>
      <vt:lpstr>PowerPoint Presentation</vt:lpstr>
      <vt:lpstr>PowerPoint Presentation</vt:lpstr>
      <vt:lpstr>Тесно-связанные сообщества</vt:lpstr>
      <vt:lpstr>Вывод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сетевой топологии социальных сетей, извлеченных из литературы</dc:title>
  <dc:creator>User Windows</dc:creator>
  <cp:lastModifiedBy>Volodymyr Miz</cp:lastModifiedBy>
  <cp:revision>23</cp:revision>
  <dcterms:created xsi:type="dcterms:W3CDTF">2020-01-22T10:52:14Z</dcterms:created>
  <dcterms:modified xsi:type="dcterms:W3CDTF">2020-12-12T22:08:44Z</dcterms:modified>
</cp:coreProperties>
</file>